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57" r:id="rId2"/>
  </p:sldIdLst>
  <p:sldSz cx="6858000" cy="9906000" type="A4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14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721E"/>
    <a:srgbClr val="F19F1B"/>
    <a:srgbClr val="2E75B6"/>
    <a:srgbClr val="FFFF66"/>
    <a:srgbClr val="FFFFCC"/>
    <a:srgbClr val="E9F7FD"/>
    <a:srgbClr val="70A8DA"/>
    <a:srgbClr val="FFFFFF"/>
    <a:srgbClr val="F9F9F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64" autoAdjust="0"/>
    <p:restoredTop sz="95411" autoAdjust="0"/>
  </p:normalViewPr>
  <p:slideViewPr>
    <p:cSldViewPr snapToGrid="0" showGuides="1">
      <p:cViewPr varScale="1">
        <p:scale>
          <a:sx n="76" d="100"/>
          <a:sy n="76" d="100"/>
        </p:scale>
        <p:origin x="2832" y="120"/>
      </p:cViewPr>
      <p:guideLst>
        <p:guide orient="horz" pos="171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2625" cy="340265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1697" y="2"/>
            <a:ext cx="4302625" cy="340265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364B37D6-1AF5-4206-849F-F6116ABD02BB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457412"/>
            <a:ext cx="4302625" cy="34026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1697" y="6457412"/>
            <a:ext cx="4302625" cy="34026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5C62BA7F-A804-4BEC-9FEF-FFF27732A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912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4"/>
            <a:ext cx="4301235" cy="340915"/>
          </a:xfrm>
          <a:prstGeom prst="rect">
            <a:avLst/>
          </a:prstGeom>
        </p:spPr>
        <p:txBody>
          <a:bodyPr vert="horz" lIns="91253" tIns="45627" rIns="91253" bIns="4562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3098" y="4"/>
            <a:ext cx="4301235" cy="340915"/>
          </a:xfrm>
          <a:prstGeom prst="rect">
            <a:avLst/>
          </a:prstGeom>
        </p:spPr>
        <p:txBody>
          <a:bodyPr vert="horz" lIns="91253" tIns="45627" rIns="91253" bIns="45627" rtlCol="0"/>
          <a:lstStyle>
            <a:lvl1pPr algn="r">
              <a:defRPr sz="1200"/>
            </a:lvl1pPr>
          </a:lstStyle>
          <a:p>
            <a:fld id="{5275289A-30D2-473A-9D80-DA996EFDE5C1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170363" y="850900"/>
            <a:ext cx="15859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3" tIns="45627" rIns="91253" bIns="4562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135" y="3271270"/>
            <a:ext cx="7940385" cy="2676292"/>
          </a:xfrm>
          <a:prstGeom prst="rect">
            <a:avLst/>
          </a:prstGeom>
        </p:spPr>
        <p:txBody>
          <a:bodyPr vert="horz" lIns="91253" tIns="45627" rIns="91253" bIns="4562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6456763"/>
            <a:ext cx="4301235" cy="340915"/>
          </a:xfrm>
          <a:prstGeom prst="rect">
            <a:avLst/>
          </a:prstGeom>
        </p:spPr>
        <p:txBody>
          <a:bodyPr vert="horz" lIns="91253" tIns="45627" rIns="91253" bIns="4562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3098" y="6456763"/>
            <a:ext cx="4301235" cy="340915"/>
          </a:xfrm>
          <a:prstGeom prst="rect">
            <a:avLst/>
          </a:prstGeom>
        </p:spPr>
        <p:txBody>
          <a:bodyPr vert="horz" lIns="91253" tIns="45627" rIns="91253" bIns="45627" rtlCol="0" anchor="b"/>
          <a:lstStyle>
            <a:lvl1pPr algn="r">
              <a:defRPr sz="1200"/>
            </a:lvl1pPr>
          </a:lstStyle>
          <a:p>
            <a:fld id="{1800F48D-7ED9-4602-BE18-97CA2F3F2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767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0F48D-7ED9-4602-BE18-97CA2F3F24E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486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00D1-4AAA-4100-9E1A-005492EE0A5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24E-B8F3-44F8-AFE0-56D128B3E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040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00D1-4AAA-4100-9E1A-005492EE0A5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24E-B8F3-44F8-AFE0-56D128B3E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292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00D1-4AAA-4100-9E1A-005492EE0A5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24E-B8F3-44F8-AFE0-56D128B3E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56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00D1-4AAA-4100-9E1A-005492EE0A5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24E-B8F3-44F8-AFE0-56D128B3E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193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00D1-4AAA-4100-9E1A-005492EE0A5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24E-B8F3-44F8-AFE0-56D128B3E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53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00D1-4AAA-4100-9E1A-005492EE0A5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24E-B8F3-44F8-AFE0-56D128B3E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467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00D1-4AAA-4100-9E1A-005492EE0A5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24E-B8F3-44F8-AFE0-56D128B3E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14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00D1-4AAA-4100-9E1A-005492EE0A5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24E-B8F3-44F8-AFE0-56D128B3E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373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00D1-4AAA-4100-9E1A-005492EE0A5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24E-B8F3-44F8-AFE0-56D128B3E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80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00D1-4AAA-4100-9E1A-005492EE0A5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24E-B8F3-44F8-AFE0-56D128B3E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72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00D1-4AAA-4100-9E1A-005492EE0A5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524E-B8F3-44F8-AFE0-56D128B3E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24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600D1-4AAA-4100-9E1A-005492EE0A52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9524E-B8F3-44F8-AFE0-56D128B3E0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84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テキスト ボックス 216"/>
          <p:cNvSpPr txBox="1"/>
          <p:nvPr/>
        </p:nvSpPr>
        <p:spPr>
          <a:xfrm>
            <a:off x="97438" y="470976"/>
            <a:ext cx="6657975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補助金交付申請</a:t>
            </a:r>
            <a:r>
              <a:rPr lang="en-US" altLang="ja-JP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9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提出先：地区町内会連合会・高知市町内会連合会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00012" y="2078026"/>
            <a:ext cx="6657975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交付決定通知書の受け取り</a:t>
            </a:r>
            <a:r>
              <a:rPr lang="en-US" altLang="ja-JP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9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発行：高知市町内会連合会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3736403" y="3481529"/>
            <a:ext cx="2934846" cy="52780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</a:pP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概算払請求を行った場合は，</a:t>
            </a:r>
            <a:r>
              <a:rPr lang="en-US" altLang="ja-JP" sz="105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STEP 07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処理が必要となりますのでご注意ください！</a:t>
            </a:r>
          </a:p>
        </p:txBody>
      </p:sp>
      <p:sp>
        <p:nvSpPr>
          <p:cNvPr id="5" name="右矢印 4"/>
          <p:cNvSpPr/>
          <p:nvPr/>
        </p:nvSpPr>
        <p:spPr>
          <a:xfrm rot="5400000">
            <a:off x="-746387" y="5030004"/>
            <a:ext cx="4672398" cy="766478"/>
          </a:xfrm>
          <a:prstGeom prst="rightArrow">
            <a:avLst>
              <a:gd name="adj1" fmla="val 50000"/>
              <a:gd name="adj2" fmla="val 25456"/>
            </a:avLst>
          </a:prstGeom>
          <a:pattFill prst="pct70">
            <a:fgClr>
              <a:srgbClr val="0070C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86798" y="5829946"/>
            <a:ext cx="3494567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200" dirty="0">
                <a:ln w="76200">
                  <a:solidFill>
                    <a:schemeClr val="bg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①実績報告書兼請求書（様式第５号）</a:t>
            </a:r>
            <a:endParaRPr lang="en-US" altLang="ja-JP" sz="1200" dirty="0">
              <a:ln w="76200">
                <a:solidFill>
                  <a:schemeClr val="bg1"/>
                </a:solidFill>
              </a:ln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n w="76200">
                  <a:solidFill>
                    <a:schemeClr val="bg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②事業成果報告書</a:t>
            </a:r>
            <a:endParaRPr lang="en-US" altLang="ja-JP" sz="1200" dirty="0">
              <a:ln w="76200">
                <a:solidFill>
                  <a:schemeClr val="bg1"/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n w="76200">
                  <a:solidFill>
                    <a:schemeClr val="bg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③領収書（写）</a:t>
            </a:r>
            <a:endParaRPr lang="en-US" altLang="ja-JP" sz="1200" dirty="0">
              <a:ln w="76200">
                <a:solidFill>
                  <a:schemeClr val="bg1"/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n w="76200">
                  <a:solidFill>
                    <a:schemeClr val="bg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④収支報告書（収支一覧表）</a:t>
            </a:r>
            <a:endParaRPr lang="en-US" altLang="ja-JP" sz="1200" dirty="0">
              <a:ln w="76200">
                <a:solidFill>
                  <a:schemeClr val="bg1"/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n w="76200">
                  <a:solidFill>
                    <a:schemeClr val="bg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⑤実施事業の概要（チラシ・写真等）</a:t>
            </a:r>
            <a:endParaRPr lang="en-US" altLang="ja-JP" sz="1200" dirty="0">
              <a:ln w="76200">
                <a:solidFill>
                  <a:schemeClr val="bg1"/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386798" y="5829946"/>
            <a:ext cx="3494567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①実績報告書兼請求書（様式第５号）</a:t>
            </a:r>
            <a:endParaRPr lang="en-US" altLang="ja-JP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②事業成果報告書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③領収書（写）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④収支報告書（収支一覧表）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⑤実施事業の概要（チラシ・写真等）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97438" y="431876"/>
            <a:ext cx="7994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01</a:t>
            </a:r>
            <a:endParaRPr kumimoji="1"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00012" y="2038926"/>
            <a:ext cx="7994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02</a:t>
            </a:r>
            <a:endParaRPr kumimoji="1"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8" name="角丸四角形 97"/>
          <p:cNvSpPr/>
          <p:nvPr/>
        </p:nvSpPr>
        <p:spPr>
          <a:xfrm>
            <a:off x="101520" y="4253935"/>
            <a:ext cx="6657975" cy="474870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8169" tIns="59084" rIns="118169" bIns="5908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050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01520" y="4344188"/>
            <a:ext cx="6657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事業実施～完了</a:t>
            </a:r>
            <a:r>
              <a:rPr lang="en-US" altLang="ja-JP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01520" y="4233647"/>
            <a:ext cx="7994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04</a:t>
            </a:r>
            <a:endParaRPr kumimoji="1"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円/楕円 23"/>
          <p:cNvSpPr/>
          <p:nvPr/>
        </p:nvSpPr>
        <p:spPr>
          <a:xfrm rot="21392268">
            <a:off x="4775609" y="4191029"/>
            <a:ext cx="1894438" cy="709809"/>
          </a:xfrm>
          <a:prstGeom prst="ellipse">
            <a:avLst/>
          </a:prstGeom>
          <a:solidFill>
            <a:srgbClr val="00206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 rot="21334743">
            <a:off x="4829050" y="4271411"/>
            <a:ext cx="1768136" cy="528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9850" algn="ctr">
              <a:lnSpc>
                <a:spcPts val="1700"/>
              </a:lnSpc>
              <a:tabLst>
                <a:tab pos="810260" algn="l"/>
              </a:tabLst>
            </a:pPr>
            <a:r>
              <a:rPr lang="ja-JP" altLang="en-US" sz="1050" kern="100" dirty="0">
                <a:solidFill>
                  <a:schemeClr val="bg1"/>
                </a:solidFill>
                <a:latin typeface="Century" panose="02040604050505020304" pitchFamily="18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交付決定</a:t>
            </a:r>
            <a:r>
              <a:rPr lang="ja-JP" altLang="ja-JP" sz="1050" kern="100" dirty="0">
                <a:solidFill>
                  <a:schemeClr val="bg1"/>
                </a:solidFill>
                <a:latin typeface="Century" panose="02040604050505020304" pitchFamily="18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を受けて</a:t>
            </a:r>
            <a:r>
              <a:rPr lang="ja-JP" altLang="en-US" sz="1050" kern="100" dirty="0">
                <a:solidFill>
                  <a:schemeClr val="bg1"/>
                </a:solidFill>
                <a:latin typeface="Century" panose="02040604050505020304" pitchFamily="18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から</a:t>
            </a:r>
            <a:endParaRPr lang="en-US" altLang="ja-JP" sz="1050" kern="100" dirty="0">
              <a:solidFill>
                <a:schemeClr val="bg1"/>
              </a:solidFill>
              <a:latin typeface="Century" panose="02040604050505020304" pitchFamily="18" charset="0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indent="69850" algn="ctr">
              <a:lnSpc>
                <a:spcPts val="1700"/>
              </a:lnSpc>
              <a:tabLst>
                <a:tab pos="810260" algn="l"/>
              </a:tabLst>
            </a:pPr>
            <a:r>
              <a:rPr lang="ja-JP" altLang="en-US" sz="1050" kern="100" dirty="0">
                <a:solidFill>
                  <a:schemeClr val="bg1"/>
                </a:solidFill>
                <a:latin typeface="Century" panose="02040604050505020304" pitchFamily="18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事業を行って</a:t>
            </a:r>
            <a:r>
              <a:rPr lang="ja-JP" altLang="ja-JP" sz="1050" kern="100" dirty="0">
                <a:solidFill>
                  <a:schemeClr val="bg1"/>
                </a:solidFill>
                <a:latin typeface="Century" panose="02040604050505020304" pitchFamily="18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ください</a:t>
            </a:r>
            <a:r>
              <a:rPr lang="ja-JP" altLang="ja-JP" sz="1050" u="sng" kern="100" dirty="0">
                <a:solidFill>
                  <a:schemeClr val="bg1"/>
                </a:solidFill>
                <a:latin typeface="Century" panose="02040604050505020304" pitchFamily="18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。</a:t>
            </a:r>
            <a:endParaRPr lang="ja-JP" altLang="ja-JP" sz="1050" u="sng" kern="100" dirty="0">
              <a:solidFill>
                <a:schemeClr val="bg1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0" name="正方形/長方形 89"/>
          <p:cNvSpPr/>
          <p:nvPr/>
        </p:nvSpPr>
        <p:spPr>
          <a:xfrm rot="21181014">
            <a:off x="4864801" y="4107562"/>
            <a:ext cx="7232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kern="100" dirty="0">
                <a:ln w="76200">
                  <a:solidFill>
                    <a:srgbClr val="002060"/>
                  </a:solidFill>
                </a:ln>
                <a:latin typeface="Century" panose="02040604050505020304" pitchFamily="18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注意！</a:t>
            </a:r>
            <a:endParaRPr lang="ja-JP" altLang="en-US" sz="1400" b="1" dirty="0">
              <a:ln w="76200">
                <a:solidFill>
                  <a:srgbClr val="002060"/>
                </a:solidFill>
              </a:ln>
            </a:endParaRPr>
          </a:p>
        </p:txBody>
      </p:sp>
      <p:sp>
        <p:nvSpPr>
          <p:cNvPr id="26" name="正方形/長方形 25"/>
          <p:cNvSpPr/>
          <p:nvPr/>
        </p:nvSpPr>
        <p:spPr>
          <a:xfrm rot="21181014">
            <a:off x="4854568" y="4096497"/>
            <a:ext cx="7232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kern="100" dirty="0">
                <a:solidFill>
                  <a:schemeClr val="bg1"/>
                </a:solidFill>
                <a:latin typeface="Century" panose="02040604050505020304" pitchFamily="18" charset="0"/>
                <a:ea typeface="BIZ UDPゴシック" panose="020B0400000000000000" pitchFamily="50" charset="-128"/>
                <a:cs typeface="Times New Roman" panose="02020603050405020304" pitchFamily="18" charset="0"/>
              </a:rPr>
              <a:t>注意！</a:t>
            </a:r>
            <a:endParaRPr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12" name="正方形/長方形 111"/>
          <p:cNvSpPr/>
          <p:nvPr/>
        </p:nvSpPr>
        <p:spPr>
          <a:xfrm>
            <a:off x="5072311" y="516283"/>
            <a:ext cx="1617441" cy="3390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正方形/長方形 112"/>
          <p:cNvSpPr/>
          <p:nvPr/>
        </p:nvSpPr>
        <p:spPr>
          <a:xfrm>
            <a:off x="5028347" y="554788"/>
            <a:ext cx="16962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提出期限：</a:t>
            </a:r>
            <a:r>
              <a:rPr lang="en-US" altLang="ja-JP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R6.12.27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0" y="75235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高知市町内会等活動活性化事業費補助金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申請手続きの流れ</a:t>
            </a:r>
          </a:p>
        </p:txBody>
      </p:sp>
      <p:sp>
        <p:nvSpPr>
          <p:cNvPr id="120" name="角丸四角形 119"/>
          <p:cNvSpPr/>
          <p:nvPr/>
        </p:nvSpPr>
        <p:spPr>
          <a:xfrm>
            <a:off x="100012" y="5010995"/>
            <a:ext cx="6657975" cy="474870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8169" tIns="59084" rIns="118169" bIns="5908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050"/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100012" y="5101248"/>
            <a:ext cx="6657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実績報告・補助金交付請求</a:t>
            </a:r>
            <a:r>
              <a:rPr lang="en-US" altLang="ja-JP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100012" y="5004997"/>
            <a:ext cx="7994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05</a:t>
            </a:r>
            <a:endParaRPr kumimoji="1"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50630" y="1266623"/>
            <a:ext cx="36098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①補助金交付申請書（様式第１号）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②町内会等名義の通帳（表紙・裏表紙の写し）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③その他必要な書類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フローチャート: 端子 50"/>
          <p:cNvSpPr/>
          <p:nvPr/>
        </p:nvSpPr>
        <p:spPr>
          <a:xfrm>
            <a:off x="350630" y="1030721"/>
            <a:ext cx="655209" cy="22845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>
            <a:off x="387889" y="1035015"/>
            <a:ext cx="58862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提出物</a:t>
            </a: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7" name="フローチャート: 端子 56"/>
          <p:cNvSpPr/>
          <p:nvPr/>
        </p:nvSpPr>
        <p:spPr>
          <a:xfrm>
            <a:off x="350630" y="5586024"/>
            <a:ext cx="655209" cy="22845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/>
          <p:cNvSpPr/>
          <p:nvPr/>
        </p:nvSpPr>
        <p:spPr>
          <a:xfrm>
            <a:off x="387889" y="5590318"/>
            <a:ext cx="58862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提出物</a:t>
            </a: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93469" y="6999879"/>
            <a:ext cx="6657975" cy="474870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8169" tIns="59084" rIns="118169" bIns="5908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05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93469" y="7090132"/>
            <a:ext cx="6657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補助金交付額の確定・支払い</a:t>
            </a:r>
            <a:r>
              <a:rPr lang="en-US" altLang="ja-JP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93469" y="6979591"/>
            <a:ext cx="7994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06</a:t>
            </a:r>
            <a:endParaRPr kumimoji="1"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5072310" y="5080042"/>
            <a:ext cx="1617441" cy="3390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157075" y="5807070"/>
            <a:ext cx="3494567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⑥支払報告書（受領書）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⑦チラシや封筒等を印刷した場合実物を１部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⑧備品の写真，または仕様書の写し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⑨備品管理台帳の写し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5079146" y="5118547"/>
            <a:ext cx="15921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提出期限：</a:t>
            </a:r>
            <a:r>
              <a:rPr lang="en-US" altLang="ja-JP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R7.2.28</a:t>
            </a:r>
            <a:endParaRPr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6" name="右中かっこ 5"/>
          <p:cNvSpPr/>
          <p:nvPr/>
        </p:nvSpPr>
        <p:spPr>
          <a:xfrm>
            <a:off x="5738026" y="6267203"/>
            <a:ext cx="121920" cy="346331"/>
          </a:xfrm>
          <a:prstGeom prst="rightBrace">
            <a:avLst>
              <a:gd name="adj1" fmla="val 34298"/>
              <a:gd name="adj2" fmla="val 47869"/>
            </a:avLst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861373" y="6279783"/>
            <a:ext cx="6976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備品購入時</a:t>
            </a:r>
            <a:endParaRPr lang="en-US" altLang="ja-JP" sz="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8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のみ要提出</a:t>
            </a:r>
          </a:p>
        </p:txBody>
      </p:sp>
      <p:sp>
        <p:nvSpPr>
          <p:cNvPr id="66" name="角丸四角形 65"/>
          <p:cNvSpPr/>
          <p:nvPr/>
        </p:nvSpPr>
        <p:spPr>
          <a:xfrm>
            <a:off x="100012" y="7813269"/>
            <a:ext cx="6657975" cy="474870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8169" tIns="59084" rIns="118169" bIns="5908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05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00012" y="7903522"/>
            <a:ext cx="6657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補助金の残額の返還</a:t>
            </a:r>
            <a:r>
              <a:rPr lang="en-US" altLang="ja-JP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00012" y="7792981"/>
            <a:ext cx="7994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07</a:t>
            </a:r>
            <a:endParaRPr kumimoji="1"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3792920" y="1193937"/>
            <a:ext cx="2821812" cy="499428"/>
          </a:xfrm>
          <a:prstGeom prst="wedgeRoundRectCallout">
            <a:avLst>
              <a:gd name="adj1" fmla="val -4478"/>
              <a:gd name="adj2" fmla="val 25118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申請内容によって必要書類が異なるため，詳しくは「交付申請内訳書」をご参照ください。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100012" y="2861122"/>
            <a:ext cx="6657975" cy="474870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8169" tIns="59084" rIns="118169" bIns="5908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05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100012" y="2855125"/>
            <a:ext cx="7994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</a:t>
            </a:r>
            <a:endParaRPr kumimoji="1" lang="ja-JP" altLang="en-US" sz="3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3" name="正方形/長方形 132"/>
          <p:cNvSpPr/>
          <p:nvPr/>
        </p:nvSpPr>
        <p:spPr>
          <a:xfrm>
            <a:off x="3508067" y="2667654"/>
            <a:ext cx="3416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ln w="76200">
                  <a:solidFill>
                    <a:srgbClr val="EE721E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★概算払請求が必要な場合のみ</a:t>
            </a:r>
            <a:endParaRPr lang="ja-JP" altLang="en-US" dirty="0">
              <a:ln w="76200">
                <a:solidFill>
                  <a:srgbClr val="EE721E"/>
                </a:solidFill>
              </a:ln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508045" y="2676315"/>
            <a:ext cx="3416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★概算払請求が必要な場合のみ</a:t>
            </a:r>
            <a:endParaRPr lang="ja-JP" altLang="en-US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91299" y="3686579"/>
            <a:ext cx="3436425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200" dirty="0">
                <a:ln w="76200">
                  <a:solidFill>
                    <a:schemeClr val="bg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①補助金概算払請求書（様式第４号）</a:t>
            </a:r>
            <a:endParaRPr lang="en-US" altLang="ja-JP" sz="1200" dirty="0">
              <a:ln w="76200">
                <a:solidFill>
                  <a:schemeClr val="bg1"/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3960504" y="7628555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ln w="76200">
                  <a:solidFill>
                    <a:srgbClr val="EE721E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★概算払を行った場合のみ</a:t>
            </a:r>
            <a:endParaRPr lang="ja-JP" altLang="en-US" dirty="0">
              <a:ln w="76200">
                <a:solidFill>
                  <a:srgbClr val="EE721E"/>
                </a:solidFill>
              </a:ln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3960504" y="7623792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★概算払を行った場合のみ</a:t>
            </a:r>
            <a:endParaRPr lang="ja-JP" altLang="en-US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91299" y="3682603"/>
            <a:ext cx="3436425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①補助金概算払請求書（様式第４号）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6" name="フローチャート: 端子 75"/>
          <p:cNvSpPr/>
          <p:nvPr/>
        </p:nvSpPr>
        <p:spPr>
          <a:xfrm>
            <a:off x="391299" y="3446701"/>
            <a:ext cx="655209" cy="228450"/>
          </a:xfrm>
          <a:prstGeom prst="flowChartTermina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正方形/長方形 76"/>
          <p:cNvSpPr/>
          <p:nvPr/>
        </p:nvSpPr>
        <p:spPr>
          <a:xfrm>
            <a:off x="428558" y="3450995"/>
            <a:ext cx="58862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提出物</a:t>
            </a: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34489" y="8330219"/>
            <a:ext cx="648220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補助金の概算払を受け，補助金額の確定により残額が生じた場合は，指定する期日までに補助金の残額を返還してください。補助金額の確定後，補助金返還請求書を送付いたします。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00012" y="2951379"/>
            <a:ext cx="6657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補助金の概算払請求</a:t>
            </a:r>
            <a:r>
              <a:rPr lang="en-US" altLang="ja-JP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139320" y="8762965"/>
            <a:ext cx="6569971" cy="109416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角丸四角形 79"/>
          <p:cNvSpPr/>
          <p:nvPr/>
        </p:nvSpPr>
        <p:spPr>
          <a:xfrm>
            <a:off x="39307" y="8750826"/>
            <a:ext cx="5354224" cy="357477"/>
          </a:xfrm>
          <a:prstGeom prst="roundRect">
            <a:avLst/>
          </a:prstGeom>
          <a:noFill/>
          <a:ln w="38100" cap="flat" cmpd="dbl" algn="ctr">
            <a:noFill/>
            <a:prstDash val="solid"/>
            <a:miter lim="800000"/>
          </a:ln>
          <a:effectLst/>
        </p:spPr>
        <p:txBody>
          <a:bodyPr rot="0" spcFirstLastPara="0" vert="horz" wrap="square" lIns="72000" tIns="0" rIns="72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200" b="1" kern="1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★</a:t>
            </a:r>
            <a:r>
              <a:rPr lang="ja-JP" sz="1200" b="1" kern="100" dirty="0">
                <a:solidFill>
                  <a:srgbClr val="FFFF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問合せ・書類提出先</a:t>
            </a:r>
            <a:r>
              <a:rPr lang="ja-JP" altLang="en-US" sz="1200" b="1" kern="100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 高知市町内会連合会★</a:t>
            </a:r>
            <a:endParaRPr lang="ja-JP" sz="1200" b="1" kern="100" dirty="0">
              <a:solidFill>
                <a:srgbClr val="FFFFFF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66295" y="8995235"/>
            <a:ext cx="4872020" cy="874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39700" algn="just">
              <a:lnSpc>
                <a:spcPts val="1600"/>
              </a:lnSpc>
              <a:spcAft>
                <a:spcPts val="300"/>
              </a:spcAft>
            </a:pPr>
            <a:r>
              <a:rPr lang="ja-JP" altLang="ja-JP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〒</a:t>
            </a:r>
            <a:r>
              <a:rPr lang="en-US" altLang="ja-JP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780</a:t>
            </a:r>
            <a:r>
              <a:rPr lang="ja-JP" altLang="ja-JP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－</a:t>
            </a:r>
            <a:r>
              <a:rPr lang="en-US" altLang="ja-JP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8571</a:t>
            </a:r>
            <a:endParaRPr lang="ja-JP" altLang="ja-JP" sz="1200" kern="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139700" algn="just">
              <a:lnSpc>
                <a:spcPts val="1400"/>
              </a:lnSpc>
              <a:spcAft>
                <a:spcPts val="0"/>
              </a:spcAft>
            </a:pPr>
            <a:r>
              <a:rPr lang="en-US" altLang="ja-JP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高知市</a:t>
            </a:r>
            <a:r>
              <a:rPr lang="ja-JP" altLang="en-US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鷹匠町２丁目</a:t>
            </a:r>
            <a:r>
              <a:rPr lang="ja-JP" altLang="ja-JP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１－</a:t>
            </a:r>
            <a:r>
              <a:rPr lang="en-US" altLang="ja-JP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43</a:t>
            </a:r>
            <a:r>
              <a:rPr lang="ja-JP" altLang="ja-JP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たかじょう庁舎２階</a:t>
            </a:r>
            <a:endParaRPr lang="ja-JP" altLang="ja-JP" sz="1200" kern="1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139700"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TEL</a:t>
            </a:r>
            <a:r>
              <a:rPr lang="ja-JP" altLang="ja-JP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088-824-6562</a:t>
            </a:r>
            <a:r>
              <a:rPr lang="ja-JP" altLang="ja-JP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／　</a:t>
            </a:r>
            <a:r>
              <a:rPr lang="en-US" altLang="ja-JP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FAX</a:t>
            </a:r>
            <a:r>
              <a:rPr lang="ja-JP" altLang="ja-JP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088-855-6510</a:t>
            </a:r>
          </a:p>
          <a:p>
            <a:pPr indent="139700" algn="just">
              <a:lnSpc>
                <a:spcPts val="1400"/>
              </a:lnSpc>
              <a:spcAft>
                <a:spcPts val="0"/>
              </a:spcAft>
            </a:pPr>
            <a:r>
              <a:rPr lang="ja-JP" altLang="en-US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e-mail</a:t>
            </a:r>
            <a:r>
              <a:rPr lang="ja-JP" altLang="en-US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rengoukai25@ceres.ocn.ne.jp</a:t>
            </a:r>
          </a:p>
        </p:txBody>
      </p:sp>
      <p:sp>
        <p:nvSpPr>
          <p:cNvPr id="83" name="フローチャート: 順次アクセス記憶 82"/>
          <p:cNvSpPr/>
          <p:nvPr/>
        </p:nvSpPr>
        <p:spPr>
          <a:xfrm rot="21394617" flipH="1">
            <a:off x="4064000" y="8691829"/>
            <a:ext cx="2088770" cy="862821"/>
          </a:xfrm>
          <a:prstGeom prst="flowChartMagneticTape">
            <a:avLst/>
          </a:prstGeom>
          <a:solidFill>
            <a:schemeClr val="bg1"/>
          </a:solidFill>
          <a:ln w="57150">
            <a:solidFill>
              <a:srgbClr val="EE72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正方形/長方形 83"/>
          <p:cNvSpPr/>
          <p:nvPr/>
        </p:nvSpPr>
        <p:spPr>
          <a:xfrm rot="21376525">
            <a:off x="4178055" y="8916139"/>
            <a:ext cx="1935145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申請書等は郵送又は持参，</a:t>
            </a:r>
            <a:endParaRPr lang="en-US" altLang="ja-JP" sz="1050" b="1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050" b="1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メールにてご提出ください！</a:t>
            </a:r>
            <a:endParaRPr lang="ja-JP" altLang="en-US" sz="1050" b="1" dirty="0"/>
          </a:p>
        </p:txBody>
      </p:sp>
      <p:pic>
        <p:nvPicPr>
          <p:cNvPr id="86" name="図 8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904"/>
          <a:stretch/>
        </p:blipFill>
        <p:spPr>
          <a:xfrm flipH="1">
            <a:off x="5939630" y="8630005"/>
            <a:ext cx="842686" cy="123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984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20027</TotalTime>
  <Words>435</Words>
  <Application>Microsoft Office PowerPoint</Application>
  <PresentationFormat>A4 210 x 297 mm</PresentationFormat>
  <Paragraphs>63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Company>高知市役所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岡村　沙和</dc:creator>
  <cp:lastModifiedBy>kochishi choren2</cp:lastModifiedBy>
  <cp:revision>1163</cp:revision>
  <cp:lastPrinted>2024-05-17T06:47:54Z</cp:lastPrinted>
  <dcterms:created xsi:type="dcterms:W3CDTF">2017-03-15T06:02:44Z</dcterms:created>
  <dcterms:modified xsi:type="dcterms:W3CDTF">2024-06-17T07:27:45Z</dcterms:modified>
</cp:coreProperties>
</file>