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07" r:id="rId2"/>
    <p:sldId id="356" r:id="rId3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FC7"/>
    <a:srgbClr val="FFABFF"/>
    <a:srgbClr val="FFCCFF"/>
    <a:srgbClr val="FF99FF"/>
    <a:srgbClr val="000000"/>
    <a:srgbClr val="FF66FF"/>
    <a:srgbClr val="FFFFFF"/>
    <a:srgbClr val="FF00FF"/>
    <a:srgbClr val="2E75B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4" autoAdjust="0"/>
    <p:restoredTop sz="95411" autoAdjust="0"/>
  </p:normalViewPr>
  <p:slideViewPr>
    <p:cSldViewPr snapToGrid="0" showGuides="1">
      <p:cViewPr varScale="1">
        <p:scale>
          <a:sx n="76" d="100"/>
          <a:sy n="76" d="100"/>
        </p:scale>
        <p:origin x="3630" y="120"/>
      </p:cViewPr>
      <p:guideLst>
        <p:guide orient="horz" pos="171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364B37D6-1AF5-4206-849F-F6116ABD02BB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741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7" y="645741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C62BA7F-A804-4BEC-9FEF-FFF27732A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912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098" y="4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/>
          <a:lstStyle>
            <a:lvl1pPr algn="r">
              <a:defRPr sz="1200"/>
            </a:lvl1pPr>
          </a:lstStyle>
          <a:p>
            <a:fld id="{5275289A-30D2-473A-9D80-DA996EFDE5C1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70363" y="850900"/>
            <a:ext cx="15859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3" tIns="45627" rIns="91253" bIns="456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35" y="3271270"/>
            <a:ext cx="7940385" cy="2676292"/>
          </a:xfrm>
          <a:prstGeom prst="rect">
            <a:avLst/>
          </a:prstGeom>
        </p:spPr>
        <p:txBody>
          <a:bodyPr vert="horz" lIns="91253" tIns="45627" rIns="91253" bIns="456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6456763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098" y="6456763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 anchor="b"/>
          <a:lstStyle>
            <a:lvl1pPr algn="r">
              <a:defRPr sz="1200"/>
            </a:lvl1pPr>
          </a:lstStyle>
          <a:p>
            <a:fld id="{1800F48D-7ED9-4602-BE18-97CA2F3F2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6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0F48D-7ED9-4602-BE18-97CA2F3F2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1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0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29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5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19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5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46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1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37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80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2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84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139320" y="8762965"/>
            <a:ext cx="6569971" cy="10941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-198818" y="104539"/>
            <a:ext cx="6010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公衆街路灯に関する事業費補助金 概要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4" t="72395" r="42556" b="3764"/>
          <a:stretch/>
        </p:blipFill>
        <p:spPr>
          <a:xfrm rot="1835303">
            <a:off x="9625879" y="2465350"/>
            <a:ext cx="151031" cy="102345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195550" y="6904978"/>
            <a:ext cx="64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57540"/>
              </p:ext>
            </p:extLst>
          </p:nvPr>
        </p:nvGraphicFramePr>
        <p:xfrm>
          <a:off x="164143" y="504649"/>
          <a:ext cx="6534171" cy="286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3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新規</a:t>
                      </a:r>
                      <a:r>
                        <a:rPr kumimoji="1" lang="ja-JP" altLang="en-US" sz="11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公衆街路灯を設置する町内会等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申請灯数上限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100" b="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申請灯数上限：なし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補助金額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★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電力柱や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NTT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柱等に照明器具を取り付ける場合　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10,000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円／灯</a:t>
                      </a:r>
                    </a:p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★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小柱（ポール）等を建柱して照明器具を取り付ける場合　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20,000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円／灯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募集期間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交付決定額が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予算の上限に達するまで随時受付</a:t>
                      </a:r>
                    </a:p>
                    <a:p>
                      <a:pPr algn="l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en-US" altLang="ja-JP" sz="1100" kern="1200" baseline="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最終受付期限は，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31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日（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提出書類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高知市町内会等活動活性化事業費補助金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交付申請書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②高知市道路管理課許可書 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 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市道に小柱を設置する場合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請求書の提出期限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28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日（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1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874705"/>
              </p:ext>
            </p:extLst>
          </p:nvPr>
        </p:nvGraphicFramePr>
        <p:xfrm>
          <a:off x="164143" y="3600640"/>
          <a:ext cx="6530400" cy="302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LED</a:t>
                      </a:r>
                      <a:r>
                        <a:rPr kumimoji="1" lang="ja-JP" altLang="en-US" sz="12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灯具への取替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既設公衆街路灯の灯具を</a:t>
                      </a:r>
                      <a:r>
                        <a:rPr kumimoji="1" lang="en-US" altLang="ja-JP" sz="1100" b="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LED</a:t>
                      </a:r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灯具に取り替える町内会等</a:t>
                      </a:r>
                      <a:endParaRPr kumimoji="1" lang="ja-JP" altLang="en-US" sz="11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申請灯数上限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100" b="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申請灯数上限：なし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補助金額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★蛍光灯具等から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LED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灯具への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取替　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12,000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円／灯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★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LED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灯具から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LED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灯具への取替　　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12,000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円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／灯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 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町内会等の負担が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12,000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円を下回る場合は，負担実費分を上限とする。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募集期間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交付決定額が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予算の上限に達するまで随時受付</a:t>
                      </a:r>
                    </a:p>
                    <a:p>
                      <a:pPr algn="l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最終受付期限は，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31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日（</a:t>
                      </a:r>
                      <a:r>
                        <a:rPr kumimoji="1" lang="ja-JP" altLang="en-US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ja-JP" sz="1100" u="sng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提出書類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①高知市町内会等活動活性化事業費補助金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交付申請書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②電柱番号</a:t>
                      </a:r>
                      <a:r>
                        <a:rPr kumimoji="1" lang="en-US" altLang="ja-JP" sz="1100" kern="1200" baseline="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※ 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春野地区の灯具取替の場合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請求書の提出期限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28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日（</a:t>
                      </a:r>
                      <a:r>
                        <a:rPr kumimoji="1" lang="ja-JP" altLang="en-US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ja-JP" sz="1100" u="non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1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角丸四角形 15"/>
          <p:cNvSpPr/>
          <p:nvPr/>
        </p:nvSpPr>
        <p:spPr>
          <a:xfrm>
            <a:off x="192745" y="6612662"/>
            <a:ext cx="246912" cy="295491"/>
          </a:xfrm>
          <a:prstGeom prst="roundRect">
            <a:avLst>
              <a:gd name="adj" fmla="val 0"/>
            </a:avLst>
          </a:prstGeom>
          <a:solidFill>
            <a:srgbClr val="FBA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19" name="角丸四角形 18"/>
          <p:cNvSpPr/>
          <p:nvPr/>
        </p:nvSpPr>
        <p:spPr>
          <a:xfrm>
            <a:off x="39307" y="8757970"/>
            <a:ext cx="5354224" cy="357477"/>
          </a:xfrm>
          <a:prstGeom prst="roundRect">
            <a:avLst/>
          </a:prstGeom>
          <a:noFill/>
          <a:ln w="38100" cap="flat" cmpd="dbl" algn="ctr">
            <a:noFill/>
            <a:prstDash val="solid"/>
            <a:miter lim="800000"/>
          </a:ln>
          <a:effectLst/>
        </p:spPr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★</a:t>
            </a:r>
            <a:r>
              <a:rPr lang="ja-JP" sz="12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問合せ・書類提出先</a:t>
            </a:r>
            <a:r>
              <a:rPr lang="ja-JP" altLang="en-US" sz="12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高知市町内会連合会★</a:t>
            </a:r>
            <a:endParaRPr lang="ja-JP" sz="1200" b="1" kern="10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0649" y="6614201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810260" algn="l"/>
              </a:tabLst>
            </a:pPr>
            <a:r>
              <a:rPr lang="ja-JP" altLang="ja-JP" sz="1200" b="1" kern="100" dirty="0"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共通事項</a:t>
            </a:r>
            <a:endParaRPr lang="ja-JP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74610" y="6963314"/>
            <a:ext cx="307708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" indent="-69850">
              <a:tabLst>
                <a:tab pos="810260" algn="l"/>
              </a:tabLs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地区の防犯協会や防災組合等が街路灯を管理し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ている場合は，その組織名および代表者名を</a:t>
            </a:r>
            <a:r>
              <a:rPr lang="ja-JP" altLang="en-US" sz="105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記入ください。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2351" y="7537850"/>
            <a:ext cx="30345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NTT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柱につける場合は町内会等において設置許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可の申請を行ってください。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02355" y="6959519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6525" indent="-69850">
              <a:tabLst>
                <a:tab pos="810260" algn="l"/>
              </a:tabLst>
            </a:pP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月末まで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に補助金の請求が可能な灯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数（施工を完了し，請求書類が揃うもの）を申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請してください。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02355" y="7531837"/>
            <a:ext cx="311509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" indent="-69850">
              <a:tabLst>
                <a:tab pos="810260" algn="l"/>
              </a:tabLs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全額負担ではありません。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町内会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等の自己負担</a:t>
            </a:r>
            <a:endParaRPr lang="en-US" altLang="ja-JP" sz="105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もあります。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74610" y="8060393"/>
            <a:ext cx="632894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" indent="-69850">
              <a:tabLst>
                <a:tab pos="810260" algn="l"/>
              </a:tabLst>
            </a:pP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通知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番号を受け取ってから着工してください。</a:t>
            </a:r>
            <a:endParaRPr lang="en-US" altLang="ja-JP" sz="105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6525" indent="-69850">
              <a:tabLst>
                <a:tab pos="810260" algn="l"/>
              </a:tabLs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通知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番号を受け取る前に工事を始めていることが分かった場合，交付の取消しを行うことがあります。</a:t>
            </a:r>
          </a:p>
        </p:txBody>
      </p:sp>
      <p:sp>
        <p:nvSpPr>
          <p:cNvPr id="21" name="円/楕円 20"/>
          <p:cNvSpPr/>
          <p:nvPr/>
        </p:nvSpPr>
        <p:spPr>
          <a:xfrm>
            <a:off x="288351" y="7015563"/>
            <a:ext cx="108000" cy="108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288351" y="7592889"/>
            <a:ext cx="108000" cy="108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276929" y="8113546"/>
            <a:ext cx="108000" cy="108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3616494" y="7586269"/>
            <a:ext cx="108000" cy="108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3616494" y="7015563"/>
            <a:ext cx="108000" cy="108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6295" y="8995235"/>
            <a:ext cx="4872020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9700" algn="just">
              <a:lnSpc>
                <a:spcPts val="1600"/>
              </a:lnSpc>
              <a:spcAft>
                <a:spcPts val="300"/>
              </a:spcAft>
            </a:pP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780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8571</a:t>
            </a:r>
            <a:endParaRPr lang="ja-JP" altLang="ja-JP" sz="12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高知市</a:t>
            </a:r>
            <a:r>
              <a:rPr lang="ja-JP" altLang="en-US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鷹匠町２丁目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１－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43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たかじょう庁舎２階</a:t>
            </a:r>
            <a:endParaRPr lang="ja-JP" altLang="ja-JP" sz="12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TEL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088-824-6562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／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088-855-6510</a:t>
            </a: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rengoukai25@ceres.ocn.ne.jp</a:t>
            </a:r>
          </a:p>
        </p:txBody>
      </p:sp>
      <p:sp>
        <p:nvSpPr>
          <p:cNvPr id="24" name="フローチャート: 順次アクセス記憶 23"/>
          <p:cNvSpPr/>
          <p:nvPr/>
        </p:nvSpPr>
        <p:spPr>
          <a:xfrm rot="21394617" flipH="1">
            <a:off x="4064000" y="8633773"/>
            <a:ext cx="2088770" cy="862821"/>
          </a:xfrm>
          <a:prstGeom prst="flowChartMagneticTap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rot="21376525">
            <a:off x="4178055" y="8858083"/>
            <a:ext cx="193514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申請書等は郵送又は持参，</a:t>
            </a:r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メールにてご提出ください！</a:t>
            </a:r>
            <a:endParaRPr lang="ja-JP" altLang="en-US" sz="1050" b="1" dirty="0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04"/>
          <a:stretch/>
        </p:blipFill>
        <p:spPr>
          <a:xfrm flipH="1">
            <a:off x="5939630" y="8630005"/>
            <a:ext cx="842686" cy="1230322"/>
          </a:xfrm>
          <a:prstGeom prst="rect">
            <a:avLst/>
          </a:prstGeom>
        </p:spPr>
      </p:pic>
      <p:sp>
        <p:nvSpPr>
          <p:cNvPr id="3" name="円/楕円 2"/>
          <p:cNvSpPr/>
          <p:nvPr/>
        </p:nvSpPr>
        <p:spPr>
          <a:xfrm>
            <a:off x="5456859" y="51690"/>
            <a:ext cx="1146691" cy="809625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85316" y="196801"/>
            <a:ext cx="1323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公衆街路灯の</a:t>
            </a:r>
            <a:endParaRPr kumimoji="1"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新設及び</a:t>
            </a:r>
            <a:endParaRPr kumimoji="1"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取替</a:t>
            </a:r>
          </a:p>
        </p:txBody>
      </p:sp>
    </p:spTree>
    <p:extLst>
      <p:ext uri="{BB962C8B-B14F-4D97-AF65-F5344CB8AC3E}">
        <p14:creationId xmlns:p14="http://schemas.microsoft.com/office/powerpoint/2010/main" val="282363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角丸四角形 102"/>
          <p:cNvSpPr/>
          <p:nvPr/>
        </p:nvSpPr>
        <p:spPr>
          <a:xfrm>
            <a:off x="97438" y="6265190"/>
            <a:ext cx="6657975" cy="474870"/>
          </a:xfrm>
          <a:prstGeom prst="roundRect">
            <a:avLst>
              <a:gd name="adj" fmla="val 0"/>
            </a:avLst>
          </a:prstGeom>
          <a:solidFill>
            <a:srgbClr val="FBA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42083" y="6283197"/>
            <a:ext cx="6657975" cy="461665"/>
          </a:xfrm>
          <a:prstGeom prst="rect">
            <a:avLst/>
          </a:prstGeom>
          <a:solidFill>
            <a:srgbClr val="FBAFC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補助金交付請求</a:t>
            </a:r>
            <a:r>
              <a: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提出者：委任された業者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26027" y="4187192"/>
            <a:ext cx="4427005" cy="595545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角丸四角形 215"/>
          <p:cNvSpPr/>
          <p:nvPr/>
        </p:nvSpPr>
        <p:spPr>
          <a:xfrm>
            <a:off x="97438" y="452164"/>
            <a:ext cx="6657975" cy="47487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18758" y="1446743"/>
            <a:ext cx="297491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①補助金交付申請書</a:t>
            </a:r>
            <a:endParaRPr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②高知市道路管理課許可書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市道に小柱を設置する場合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97438" y="470976"/>
            <a:ext cx="6657975" cy="461665"/>
          </a:xfrm>
          <a:prstGeom prst="rect">
            <a:avLst/>
          </a:prstGeom>
          <a:solidFill>
            <a:srgbClr val="FBAFC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補助金交付申請</a:t>
            </a:r>
            <a:r>
              <a: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提出先：高知市町内会連合会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97438" y="431876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560055" y="1438009"/>
            <a:ext cx="3137273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①補助金交付申請書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②電柱番号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春野地区の灯具取替の場合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97438" y="2461035"/>
            <a:ext cx="6657975" cy="47487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7438" y="2479847"/>
            <a:ext cx="6657975" cy="461665"/>
          </a:xfrm>
          <a:prstGeom prst="rect">
            <a:avLst/>
          </a:prstGeom>
          <a:solidFill>
            <a:srgbClr val="FBAFC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通知番号・委任状の受け取り</a:t>
            </a:r>
            <a:r>
              <a: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発行：高知市町内会連合会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97438" y="2440747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7" t="9627" r="23194" b="20521"/>
          <a:stretch/>
        </p:blipFill>
        <p:spPr>
          <a:xfrm rot="470587">
            <a:off x="5485187" y="1076213"/>
            <a:ext cx="847142" cy="119947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8" name="角丸四角形 97"/>
          <p:cNvSpPr/>
          <p:nvPr/>
        </p:nvSpPr>
        <p:spPr>
          <a:xfrm>
            <a:off x="97438" y="5518599"/>
            <a:ext cx="6657975" cy="474870"/>
          </a:xfrm>
          <a:prstGeom prst="roundRect">
            <a:avLst>
              <a:gd name="adj" fmla="val 0"/>
            </a:avLst>
          </a:prstGeom>
          <a:solidFill>
            <a:srgbClr val="FBA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97438" y="5608852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工事着手～完了</a:t>
            </a:r>
            <a:r>
              <a: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97438" y="5498311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97438" y="6244902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18758" y="1075586"/>
            <a:ext cx="468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1857653" y="957250"/>
            <a:ext cx="668377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提出物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1" name="図 1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04"/>
          <a:stretch/>
        </p:blipFill>
        <p:spPr>
          <a:xfrm flipH="1">
            <a:off x="4822051" y="1139164"/>
            <a:ext cx="842686" cy="1230322"/>
          </a:xfrm>
          <a:prstGeom prst="rect">
            <a:avLst/>
          </a:prstGeom>
        </p:spPr>
      </p:pic>
      <p:sp>
        <p:nvSpPr>
          <p:cNvPr id="19" name="フローチャート: 端子 18"/>
          <p:cNvSpPr/>
          <p:nvPr/>
        </p:nvSpPr>
        <p:spPr>
          <a:xfrm>
            <a:off x="492225" y="1189617"/>
            <a:ext cx="1188254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29531" y="1195980"/>
            <a:ext cx="11272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新規設置の場合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フローチャート: 端子 81"/>
          <p:cNvSpPr/>
          <p:nvPr/>
        </p:nvSpPr>
        <p:spPr>
          <a:xfrm>
            <a:off x="2603052" y="1187947"/>
            <a:ext cx="1187223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640311" y="1192241"/>
            <a:ext cx="11785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取替の場合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 rot="21392268">
            <a:off x="4771527" y="5455693"/>
            <a:ext cx="1894438" cy="709809"/>
          </a:xfrm>
          <a:prstGeom prst="ellipse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rot="21334743">
            <a:off x="4824968" y="5536075"/>
            <a:ext cx="1768136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9850" algn="ctr">
              <a:lnSpc>
                <a:spcPts val="1700"/>
              </a:lnSpc>
              <a:tabLst>
                <a:tab pos="810260" algn="l"/>
              </a:tabLst>
            </a:pPr>
            <a:r>
              <a:rPr lang="ja-JP" altLang="en-US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通知</a:t>
            </a:r>
            <a:r>
              <a:rPr lang="ja-JP" altLang="ja-JP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番号を受け取って</a:t>
            </a:r>
            <a:endParaRPr lang="en-US" altLang="ja-JP" sz="1050" kern="100" dirty="0">
              <a:solidFill>
                <a:schemeClr val="bg1"/>
              </a:solidFill>
              <a:latin typeface="Century" panose="02040604050505020304" pitchFamily="18" charset="0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69850" algn="ctr">
              <a:lnSpc>
                <a:spcPts val="1700"/>
              </a:lnSpc>
              <a:tabLst>
                <a:tab pos="810260" algn="l"/>
              </a:tabLst>
            </a:pPr>
            <a:r>
              <a:rPr lang="ja-JP" altLang="ja-JP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から着工してください</a:t>
            </a:r>
            <a:r>
              <a:rPr lang="ja-JP" altLang="ja-JP" sz="1050" u="sng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ja-JP" altLang="ja-JP" sz="1050" u="sng" kern="1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0" name="正方形/長方形 89"/>
          <p:cNvSpPr/>
          <p:nvPr/>
        </p:nvSpPr>
        <p:spPr>
          <a:xfrm rot="21181014">
            <a:off x="4860719" y="5372226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kern="100" dirty="0">
                <a:ln w="76200">
                  <a:solidFill>
                    <a:srgbClr val="002060"/>
                  </a:solidFill>
                </a:ln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注意！</a:t>
            </a:r>
            <a:endParaRPr lang="ja-JP" altLang="en-US" sz="1400" b="1" dirty="0">
              <a:ln w="76200">
                <a:solidFill>
                  <a:srgbClr val="002060"/>
                </a:solidFill>
              </a:ln>
            </a:endParaRPr>
          </a:p>
        </p:txBody>
      </p:sp>
      <p:sp>
        <p:nvSpPr>
          <p:cNvPr id="26" name="正方形/長方形 25"/>
          <p:cNvSpPr/>
          <p:nvPr/>
        </p:nvSpPr>
        <p:spPr>
          <a:xfrm rot="21181014">
            <a:off x="4850486" y="5361161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注意！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82299" y="4229487"/>
            <a:ext cx="4370733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申請灯数を減らしたい場合≫変更届を提出してください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申請灯数を増やしたい場合≫新たに申請を行ってください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18758" y="3321143"/>
            <a:ext cx="52810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0" indent="-139700"/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町内会等で必要項目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記入・押印後，工事を依頼する電気工事業者（施工者）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/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にお渡しください。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/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⇒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原則，補助金は，委任を受けた施工者に支払います。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/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⇒ 委任状の提出がない場合は，補助金を町内会に支払います。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20482" y="9125557"/>
            <a:ext cx="6262126" cy="777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0" indent="-139700"/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提出が必要な書類には，工事後の作成に日数を要するものがありますので，補助金の承認後，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/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工事依頼はお早めに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お願いします。</a:t>
            </a:r>
          </a:p>
          <a:p>
            <a:pPr marL="139700" indent="-139700">
              <a:spcBef>
                <a:spcPts val="300"/>
              </a:spcBef>
            </a:pPr>
            <a:r>
              <a:rPr lang="en-US" altLang="ja-JP" sz="1050" b="1" u="dbl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50" u="dbl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新規設置で公道に小柱を建柱した場合は，請求書提出時に道路管理者の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道路占用許可書の写し</a:t>
            </a:r>
            <a:endParaRPr lang="en-US" altLang="ja-JP" sz="105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/>
            <a:r>
              <a:rPr lang="ja-JP" altLang="ja-JP" sz="1050" b="1" u="sng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を添</a:t>
            </a:r>
            <a:r>
              <a:rPr lang="ja-JP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付</a:t>
            </a:r>
            <a:r>
              <a:rPr lang="ja-JP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してください。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4" name="正方形/長方形 223"/>
          <p:cNvSpPr/>
          <p:nvPr/>
        </p:nvSpPr>
        <p:spPr>
          <a:xfrm>
            <a:off x="5061084" y="6335667"/>
            <a:ext cx="1617441" cy="339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正方形/長方形 224"/>
          <p:cNvSpPr/>
          <p:nvPr/>
        </p:nvSpPr>
        <p:spPr>
          <a:xfrm>
            <a:off x="5028239" y="6374172"/>
            <a:ext cx="1691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提出期限：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.28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5072311" y="516283"/>
            <a:ext cx="1617441" cy="339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5023584" y="554788"/>
            <a:ext cx="1691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提出期限：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.31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38" t="19167" r="22985" b="10667"/>
          <a:stretch/>
        </p:blipFill>
        <p:spPr>
          <a:xfrm rot="303924">
            <a:off x="5369325" y="2764847"/>
            <a:ext cx="876002" cy="1231376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正方形/長方形 5"/>
          <p:cNvSpPr/>
          <p:nvPr/>
        </p:nvSpPr>
        <p:spPr>
          <a:xfrm>
            <a:off x="418758" y="3055944"/>
            <a:ext cx="37240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委任状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について（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補助金の請求受領に関する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書類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en-US" sz="1200" b="1" dirty="0"/>
          </a:p>
        </p:txBody>
      </p:sp>
      <p:cxnSp>
        <p:nvCxnSpPr>
          <p:cNvPr id="116" name="直線コネクタ 115"/>
          <p:cNvCxnSpPr/>
          <p:nvPr/>
        </p:nvCxnSpPr>
        <p:spPr>
          <a:xfrm>
            <a:off x="438980" y="6896790"/>
            <a:ext cx="478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1877875" y="6778454"/>
            <a:ext cx="668377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提出物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20359" y="7249864"/>
            <a:ext cx="2159224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①補助金交付請求書</a:t>
            </a:r>
            <a:endParaRPr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②委任状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③施工前後の写真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④定額制電灯申込書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⑤工事請求書の写し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寄贈灯具を利用する場合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（宛名は町内会とする）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フローチャート: 端子 123"/>
          <p:cNvSpPr/>
          <p:nvPr/>
        </p:nvSpPr>
        <p:spPr>
          <a:xfrm>
            <a:off x="588647" y="7000821"/>
            <a:ext cx="1188254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625953" y="7007184"/>
            <a:ext cx="11272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新規設置の場合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フローチャート: 端子 125"/>
          <p:cNvSpPr/>
          <p:nvPr/>
        </p:nvSpPr>
        <p:spPr>
          <a:xfrm>
            <a:off x="2642324" y="6999151"/>
            <a:ext cx="1187223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2679583" y="7003445"/>
            <a:ext cx="11785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取替の場合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620662" y="7243514"/>
            <a:ext cx="4364338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①補助金交付請求書  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②委任状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③施工前後の写真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④定額制電灯申込書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蛍光灯具等から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灯具へ取替の場合　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⑤納品書 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LED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灯具から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灯具取替の場合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⑥工事請求書の写し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寄贈灯具を利用する場合（宛名を町内会とする）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0" t="19112" r="22946" b="10722"/>
          <a:stretch/>
        </p:blipFill>
        <p:spPr>
          <a:xfrm rot="997242">
            <a:off x="5731478" y="3720776"/>
            <a:ext cx="844013" cy="1184434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3" name="円/楕円 82"/>
          <p:cNvSpPr/>
          <p:nvPr/>
        </p:nvSpPr>
        <p:spPr>
          <a:xfrm>
            <a:off x="311226" y="3086988"/>
            <a:ext cx="180000" cy="18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40735" y="47192"/>
            <a:ext cx="6010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申請手続きの流れ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-38100" y="5151300"/>
            <a:ext cx="6984000" cy="10771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46259" y="5005718"/>
            <a:ext cx="1945393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ここからは施工業者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9305" r="18148" b="139"/>
          <a:stretch/>
        </p:blipFill>
        <p:spPr>
          <a:xfrm rot="237542">
            <a:off x="5464213" y="6939636"/>
            <a:ext cx="1094251" cy="1554965"/>
          </a:xfrm>
          <a:prstGeom prst="rect">
            <a:avLst/>
          </a:prstGeom>
          <a:ln w="31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2" name="正方形/長方形 91"/>
          <p:cNvSpPr/>
          <p:nvPr/>
        </p:nvSpPr>
        <p:spPr>
          <a:xfrm>
            <a:off x="418758" y="8894137"/>
            <a:ext cx="3877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請求書類について（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補助金の請求受領に関する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書類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en-US" sz="1200" b="1" dirty="0"/>
          </a:p>
        </p:txBody>
      </p:sp>
      <p:sp>
        <p:nvSpPr>
          <p:cNvPr id="119" name="円/楕円 118"/>
          <p:cNvSpPr/>
          <p:nvPr/>
        </p:nvSpPr>
        <p:spPr>
          <a:xfrm>
            <a:off x="311226" y="8925181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18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19843</TotalTime>
  <Words>882</Words>
  <Application>Microsoft Office PowerPoint</Application>
  <PresentationFormat>A4 210 x 297 mm</PresentationFormat>
  <Paragraphs>117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Company>高知市役所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岡村　沙和</dc:creator>
  <cp:lastModifiedBy>kochishi choren2</cp:lastModifiedBy>
  <cp:revision>1138</cp:revision>
  <cp:lastPrinted>2024-03-04T23:47:03Z</cp:lastPrinted>
  <dcterms:created xsi:type="dcterms:W3CDTF">2017-03-15T06:02:44Z</dcterms:created>
  <dcterms:modified xsi:type="dcterms:W3CDTF">2024-06-17T08:10:07Z</dcterms:modified>
</cp:coreProperties>
</file>